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2192000" cy="6858000"/>
  <p:notesSz cx="6858000" cy="9144000"/>
  <p:embeddedFontLst>
    <p:embeddedFont>
      <p:font typeface="DFKai-SB" panose="03000509000000000000" pitchFamily="65" charset="-120"/>
      <p:regular r:id="rId39"/>
    </p:embeddedFont>
    <p:embeddedFont>
      <p:font typeface="Helvetica Neue Light" panose="02020500000000000000" charset="0"/>
      <p:regular r:id="rId40"/>
      <p:bold r:id="rId41"/>
      <p:italic r:id="rId42"/>
      <p:boldItalic r:id="rId43"/>
    </p:embeddedFont>
    <p:embeddedFont>
      <p:font typeface="DFKai-SB" panose="03000509000000000000" pitchFamily="65" charset="-120"/>
      <p:regular r:id="rId39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  <p:embeddedFont>
      <p:font typeface="Gill Sans" panose="02020500000000000000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LLpIEj7kAXTc8ufCM9NbhVjMC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25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2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" name="Google Shape;31;p2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2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2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2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2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5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3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9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3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24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24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2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4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24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2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2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4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1507067" y="1708343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5400"/>
              <a:buFont typeface="Trebuchet MS"/>
              <a:buNone/>
            </a:pPr>
            <a:r>
              <a:rPr lang="en-US" sz="5400" b="0" i="0" u="none" strike="noStrike" cap="none" dirty="0" err="1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C程式設計實習</a:t>
            </a:r>
            <a:r>
              <a:rPr lang="en-US" sz="5400" b="0" i="0" u="none" strike="noStrike" cap="none" dirty="0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5400" b="0" i="0" u="none" strike="noStrike" cap="none" dirty="0" smtClean="0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十</a:t>
            </a:r>
            <a:r>
              <a:rPr lang="zh-TW" altLang="en-US" sz="5400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一</a:t>
            </a:r>
            <a:r>
              <a:rPr lang="en-US" sz="5400" b="0" i="0" u="none" strike="noStrike" cap="none" smtClean="0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endParaRPr sz="5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625688" y="3999141"/>
            <a:ext cx="71641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授課教師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蔣依吾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教授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: chiang@cse.nsysu.edu.tw</a:t>
            </a:r>
            <a:endParaRPr dirty="0"/>
          </a:p>
          <a:p>
            <a:pPr marL="0" lvl="0" indent="0" algn="l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課堂助教</a:t>
            </a: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黃翰俞         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: m103040022@student.nsysu.edu.tw</a:t>
            </a:r>
          </a:p>
          <a:p>
            <a:pPr marL="0" lvl="0" indent="0" algn="l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zh-TW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楊承翰         </a:t>
            </a: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:</a:t>
            </a:r>
            <a:r>
              <a:rPr lang="zh-TW" alt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m103040026@student.nsysu.edu.tw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28" y="422744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這兩個程式有⼀樣嗎？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16" y="1566796"/>
            <a:ext cx="3390968" cy="31823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13" y="1566796"/>
            <a:ext cx="3297439" cy="31823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526970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呼叫副函數時：</a:t>
            </a:r>
          </a:p>
        </p:txBody>
      </p:sp>
      <p:sp>
        <p:nvSpPr>
          <p:cNvPr id="14" name="矩形 13"/>
          <p:cNvSpPr/>
          <p:nvPr/>
        </p:nvSpPr>
        <p:spPr>
          <a:xfrm>
            <a:off x="-1" y="607762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TC-Light"/>
              </a:rPr>
              <a:t>結束副函數時：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583702" y="5131209"/>
            <a:ext cx="3685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365C1"/>
                </a:solidFill>
                <a:latin typeface="PingFangTC-Semibold"/>
              </a:rPr>
              <a:t>主程式區域變數 </a:t>
            </a:r>
            <a:r>
              <a:rPr lang="en-US" altLang="zh-TW" b="1" dirty="0" err="1">
                <a:solidFill>
                  <a:srgbClr val="0365C1"/>
                </a:solidFill>
                <a:latin typeface="Helvetica-Bold"/>
              </a:rPr>
              <a:t>num</a:t>
            </a:r>
            <a:r>
              <a:rPr lang="en-US" altLang="zh-TW" b="1" dirty="0">
                <a:solidFill>
                  <a:srgbClr val="0365C1"/>
                </a:solidFill>
                <a:latin typeface="Helvetica-Bold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的內容會傳遞給</a:t>
            </a:r>
            <a:r>
              <a:rPr lang="zh-TW" altLang="en-US" dirty="0">
                <a:solidFill>
                  <a:srgbClr val="00882B"/>
                </a:solidFill>
                <a:latin typeface="PingFangTC-Semibold"/>
              </a:rPr>
              <a:t>副程式區域變數 </a:t>
            </a:r>
            <a:r>
              <a:rPr lang="en-US" altLang="zh-TW" b="1" dirty="0" err="1">
                <a:solidFill>
                  <a:srgbClr val="00882B"/>
                </a:solidFill>
                <a:latin typeface="Helvetica-Bold"/>
              </a:rPr>
              <a:t>num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。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583702" y="59871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副程式會將</a:t>
            </a:r>
            <a:r>
              <a:rPr lang="zh-TW" altLang="en-US" dirty="0">
                <a:solidFill>
                  <a:srgbClr val="00882B"/>
                </a:solidFill>
                <a:latin typeface="PingFangTC-Semibold"/>
              </a:rPr>
              <a:t>副程式區域變數 </a:t>
            </a:r>
            <a:r>
              <a:rPr lang="en-US" altLang="zh-TW" b="1" dirty="0">
                <a:solidFill>
                  <a:srgbClr val="00882B"/>
                </a:solidFill>
                <a:latin typeface="Helvetica-Bold"/>
              </a:rPr>
              <a:t>sum 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的內容</a:t>
            </a:r>
          </a:p>
          <a:p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會傳遞給</a:t>
            </a:r>
            <a:r>
              <a:rPr lang="zh-TW" altLang="en-US" dirty="0">
                <a:solidFill>
                  <a:srgbClr val="0365C1"/>
                </a:solidFill>
                <a:latin typeface="PingFangTC-Semibold"/>
              </a:rPr>
              <a:t>主程式區域變數 </a:t>
            </a:r>
            <a:r>
              <a:rPr lang="en-US" altLang="zh-TW" b="1" dirty="0">
                <a:solidFill>
                  <a:srgbClr val="0365C1"/>
                </a:solidFill>
                <a:latin typeface="Helvetica-Bold"/>
              </a:rPr>
              <a:t>sum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。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096000" y="513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365C1"/>
                </a:solidFill>
                <a:latin typeface="PingFangTC-Semibold"/>
              </a:rPr>
              <a:t>主程式區域變數 </a:t>
            </a:r>
            <a:r>
              <a:rPr lang="en-US" altLang="zh-TW" b="1" dirty="0">
                <a:solidFill>
                  <a:srgbClr val="0365C1"/>
                </a:solidFill>
                <a:latin typeface="Helvetica-Bold"/>
              </a:rPr>
              <a:t>input 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的內容會傳遞給</a:t>
            </a:r>
          </a:p>
          <a:p>
            <a:r>
              <a:rPr lang="zh-TW" altLang="en-US" dirty="0">
                <a:solidFill>
                  <a:srgbClr val="00882B"/>
                </a:solidFill>
                <a:latin typeface="PingFangTC-Semibold"/>
              </a:rPr>
              <a:t>副程式區域變數 </a:t>
            </a:r>
            <a:r>
              <a:rPr lang="en-US" altLang="zh-TW" b="1" dirty="0" err="1">
                <a:solidFill>
                  <a:srgbClr val="00882B"/>
                </a:solidFill>
                <a:latin typeface="Helvetica-Bold"/>
              </a:rPr>
              <a:t>num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。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096000" y="59871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副程式會將</a:t>
            </a:r>
            <a:r>
              <a:rPr lang="zh-TW" altLang="en-US" dirty="0">
                <a:solidFill>
                  <a:srgbClr val="00882B"/>
                </a:solidFill>
                <a:latin typeface="PingFangTC-Semibold"/>
              </a:rPr>
              <a:t>副程式區域變數 </a:t>
            </a:r>
            <a:r>
              <a:rPr lang="en-US" altLang="zh-TW" b="1" dirty="0">
                <a:solidFill>
                  <a:srgbClr val="00882B"/>
                </a:solidFill>
                <a:latin typeface="Helvetica-Bold"/>
              </a:rPr>
              <a:t>sum 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的內容</a:t>
            </a:r>
          </a:p>
          <a:p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會傳遞給</a:t>
            </a:r>
            <a:r>
              <a:rPr lang="zh-TW" altLang="en-US" dirty="0">
                <a:solidFill>
                  <a:srgbClr val="0365C1"/>
                </a:solidFill>
                <a:latin typeface="PingFangTC-Semibold"/>
              </a:rPr>
              <a:t>主程式區域變數 </a:t>
            </a:r>
            <a:r>
              <a:rPr lang="en-US" altLang="zh-TW" b="1" dirty="0" err="1">
                <a:solidFill>
                  <a:srgbClr val="0365C1"/>
                </a:solidFill>
                <a:latin typeface="Helvetica-Bold"/>
              </a:rPr>
              <a:t>tmp</a:t>
            </a:r>
            <a:r>
              <a:rPr lang="zh-TW" altLang="en-US" dirty="0">
                <a:solidFill>
                  <a:srgbClr val="000000"/>
                </a:solidFill>
                <a:latin typeface="PingFangTC-Light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59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28" y="422744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全域變數</a:t>
            </a:r>
            <a:r>
              <a:rPr lang="en-US" altLang="zh-TW" sz="4800" dirty="0">
                <a:solidFill>
                  <a:srgbClr val="996633"/>
                </a:solidFill>
              </a:rPr>
              <a:t>(</a:t>
            </a:r>
            <a:r>
              <a:rPr lang="zh-TW" altLang="en-US" sz="4800" dirty="0">
                <a:solidFill>
                  <a:srgbClr val="996633"/>
                </a:solidFill>
              </a:rPr>
              <a:t>廣域變數</a:t>
            </a:r>
            <a:r>
              <a:rPr lang="en-US" altLang="zh-TW" sz="4800" dirty="0">
                <a:solidFill>
                  <a:srgbClr val="996633"/>
                </a:solidFill>
              </a:rPr>
              <a:t>)</a:t>
            </a:r>
            <a:r>
              <a:rPr lang="zh-TW" altLang="en-US" sz="4800" dirty="0">
                <a:solidFill>
                  <a:srgbClr val="996633"/>
                </a:solidFill>
              </a:rPr>
              <a:t>之範例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28" y="1612316"/>
            <a:ext cx="4338086" cy="34825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27" y="1612316"/>
            <a:ext cx="4297543" cy="367601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24928" y="5522424"/>
            <a:ext cx="315360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300 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155567" y="5522423"/>
            <a:ext cx="315360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300 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300</a:t>
            </a:r>
          </a:p>
        </p:txBody>
      </p:sp>
      <p:cxnSp>
        <p:nvCxnSpPr>
          <p:cNvPr id="18" name="直線單箭頭接點 17"/>
          <p:cNvCxnSpPr>
            <a:stCxn id="19" idx="3"/>
          </p:cNvCxnSpPr>
          <p:nvPr/>
        </p:nvCxnSpPr>
        <p:spPr>
          <a:xfrm flipV="1">
            <a:off x="6089716" y="2251508"/>
            <a:ext cx="1800519" cy="227683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5247758" y="2328304"/>
            <a:ext cx="841958" cy="301774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684363" y="3070022"/>
            <a:ext cx="933253" cy="276044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/>
          <p:cNvCxnSpPr>
            <a:stCxn id="20" idx="3"/>
          </p:cNvCxnSpPr>
          <p:nvPr/>
        </p:nvCxnSpPr>
        <p:spPr>
          <a:xfrm>
            <a:off x="6617616" y="3208044"/>
            <a:ext cx="1847654" cy="402422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5684363" y="4665750"/>
            <a:ext cx="933253" cy="276044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直線單箭頭接點 25"/>
          <p:cNvCxnSpPr>
            <a:stCxn id="25" idx="3"/>
          </p:cNvCxnSpPr>
          <p:nvPr/>
        </p:nvCxnSpPr>
        <p:spPr>
          <a:xfrm flipV="1">
            <a:off x="6617616" y="3936898"/>
            <a:ext cx="1847654" cy="866874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930915" y="2075332"/>
            <a:ext cx="2504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PingFangTC-Light"/>
              </a:rPr>
              <a:t>宣告在</a:t>
            </a:r>
            <a:r>
              <a:rPr lang="en-US" altLang="zh-TW" dirty="0">
                <a:latin typeface="Helvetica-Light"/>
              </a:rPr>
              <a:t>main</a:t>
            </a:r>
            <a:r>
              <a:rPr lang="zh-TW" altLang="en-US" dirty="0">
                <a:latin typeface="PingFangTC-Light"/>
              </a:rPr>
              <a:t>外⾯，為</a:t>
            </a:r>
          </a:p>
          <a:p>
            <a:r>
              <a:rPr lang="zh-TW" altLang="en-US" dirty="0">
                <a:latin typeface="PingFangTC-Light"/>
              </a:rPr>
              <a:t>全域變數。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498924" y="3409255"/>
            <a:ext cx="3135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PingFangTC-Light"/>
              </a:rPr>
              <a:t>無需宣告，直接使⽤。若重新宣告，會變成區域變數。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494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53" y="1612316"/>
            <a:ext cx="4338086" cy="37065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28" y="422744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全域變數</a:t>
            </a:r>
            <a:r>
              <a:rPr lang="en-US" altLang="zh-TW" sz="4800" dirty="0">
                <a:solidFill>
                  <a:srgbClr val="996633"/>
                </a:solidFill>
              </a:rPr>
              <a:t>(</a:t>
            </a:r>
            <a:r>
              <a:rPr lang="zh-TW" altLang="en-US" sz="4800" dirty="0">
                <a:solidFill>
                  <a:srgbClr val="996633"/>
                </a:solidFill>
              </a:rPr>
              <a:t>廣域變數</a:t>
            </a:r>
            <a:r>
              <a:rPr lang="en-US" altLang="zh-TW" sz="4800" dirty="0">
                <a:solidFill>
                  <a:srgbClr val="996633"/>
                </a:solidFill>
              </a:rPr>
              <a:t>)</a:t>
            </a:r>
            <a:r>
              <a:rPr lang="zh-TW" altLang="en-US" sz="4800" dirty="0">
                <a:solidFill>
                  <a:srgbClr val="996633"/>
                </a:solidFill>
              </a:rPr>
              <a:t>之範例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28" y="1612316"/>
            <a:ext cx="4338086" cy="348253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24928" y="5522424"/>
            <a:ext cx="315360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300 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155567" y="5522423"/>
            <a:ext cx="315360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300 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5684363" y="3070022"/>
            <a:ext cx="933253" cy="276044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/>
          <p:cNvCxnSpPr>
            <a:stCxn id="20" idx="3"/>
          </p:cNvCxnSpPr>
          <p:nvPr/>
        </p:nvCxnSpPr>
        <p:spPr>
          <a:xfrm flipV="1">
            <a:off x="6617616" y="2504385"/>
            <a:ext cx="1313299" cy="703659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5684363" y="4665750"/>
            <a:ext cx="933253" cy="276044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直線單箭頭接點 25"/>
          <p:cNvCxnSpPr>
            <a:stCxn id="25" idx="3"/>
          </p:cNvCxnSpPr>
          <p:nvPr/>
        </p:nvCxnSpPr>
        <p:spPr>
          <a:xfrm flipV="1">
            <a:off x="6617616" y="3936898"/>
            <a:ext cx="1847654" cy="866874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61868" y="2159633"/>
            <a:ext cx="2404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PingFangTC-Light"/>
              </a:rPr>
              <a:t>重新宣告，變成主程</a:t>
            </a:r>
          </a:p>
          <a:p>
            <a:r>
              <a:rPr lang="zh-TW" altLang="en-US" dirty="0">
                <a:latin typeface="PingFangTC-Light"/>
              </a:rPr>
              <a:t>式的區域變數。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465270" y="3683181"/>
            <a:ext cx="2306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PingFangTC-Light"/>
              </a:rPr>
              <a:t>沒有重新宣告，還是</a:t>
            </a:r>
          </a:p>
          <a:p>
            <a:r>
              <a:rPr lang="zh-TW" altLang="en-US" dirty="0">
                <a:latin typeface="PingFangTC-Light"/>
              </a:rPr>
              <a:t>全域變數那個 </a:t>
            </a:r>
            <a:r>
              <a:rPr lang="en-US" altLang="zh-TW" dirty="0">
                <a:latin typeface="Helvetica-Light"/>
              </a:rPr>
              <a:t>a</a:t>
            </a:r>
            <a:r>
              <a:rPr lang="zh-TW" altLang="en-US" dirty="0">
                <a:latin typeface="PingFangTC-Light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586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28" y="422744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靜態變數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24928" y="5352742"/>
            <a:ext cx="2934709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0</a:t>
            </a:r>
            <a:r>
              <a:rPr lang="zh-TW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 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200	</a:t>
            </a:r>
            <a:r>
              <a:rPr lang="zh-TW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28" y="1527475"/>
            <a:ext cx="4257000" cy="3482537"/>
          </a:xfrm>
          <a:prstGeom prst="rect">
            <a:avLst/>
          </a:prstGeom>
        </p:spPr>
      </p:pic>
      <p:cxnSp>
        <p:nvCxnSpPr>
          <p:cNvPr id="16" name="直線單箭頭接點 15"/>
          <p:cNvCxnSpPr>
            <a:stCxn id="22" idx="3"/>
            <a:endCxn id="7" idx="1"/>
          </p:cNvCxnSpPr>
          <p:nvPr/>
        </p:nvCxnSpPr>
        <p:spPr>
          <a:xfrm flipV="1">
            <a:off x="4781927" y="4417441"/>
            <a:ext cx="1090971" cy="76562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638050" y="3977994"/>
            <a:ext cx="4143877" cy="1032017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2898" y="3955776"/>
            <a:ext cx="4553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PingFangTC-Light"/>
              </a:rPr>
              <a:t>靜態變數活動範圍跟區域變數一樣，但是靜</a:t>
            </a:r>
          </a:p>
          <a:p>
            <a:r>
              <a:rPr lang="zh-TW" altLang="en-US" dirty="0">
                <a:latin typeface="PingFangTC-Light"/>
              </a:rPr>
              <a:t>態變數在編譯時就已經配置固定的記憶體位</a:t>
            </a:r>
          </a:p>
          <a:p>
            <a:r>
              <a:rPr lang="zh-TW" altLang="en-US" dirty="0">
                <a:latin typeface="PingFangTC-Light"/>
              </a:rPr>
              <a:t>置。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030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課堂實作</a:t>
            </a:r>
            <a:r>
              <a:rPr lang="en-US" altLang="zh-TW" sz="4800" dirty="0" smtClean="0">
                <a:solidFill>
                  <a:srgbClr val="996633"/>
                </a:solidFill>
              </a:rPr>
              <a:t>(</a:t>
            </a:r>
            <a:r>
              <a:rPr lang="zh-TW" altLang="en-US" sz="4800" dirty="0">
                <a:solidFill>
                  <a:srgbClr val="996633"/>
                </a:solidFill>
              </a:rPr>
              <a:t>二</a:t>
            </a:r>
            <a:r>
              <a:rPr lang="en-US" altLang="zh-TW" sz="4800" dirty="0" smtClean="0">
                <a:solidFill>
                  <a:srgbClr val="996633"/>
                </a:solidFill>
              </a:rPr>
              <a:t>)</a:t>
            </a:r>
            <a:r>
              <a:rPr lang="en-US" altLang="zh-TW" sz="4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endParaRPr lang="zh-TW" altLang="en-US" sz="4800" dirty="0">
              <a:solidFill>
                <a:srgbClr val="996633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2" y="1639983"/>
            <a:ext cx="9143999" cy="557953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下圖之程式碼中，</a:t>
            </a:r>
            <a:r>
              <a:rPr lang="en-US" altLang="zh-TW" sz="2800" dirty="0" err="1"/>
              <a:t>myswitch</a:t>
            </a:r>
            <a:r>
              <a:rPr lang="en-US" altLang="zh-TW" sz="2800" dirty="0"/>
              <a:t> </a:t>
            </a:r>
            <a:r>
              <a:rPr lang="zh-TW" altLang="en-US" sz="2800" dirty="0"/>
              <a:t>副函數想嘗試將 </a:t>
            </a:r>
            <a:r>
              <a:rPr lang="en-US" altLang="zh-TW" sz="2800" dirty="0"/>
              <a:t>a </a:t>
            </a:r>
            <a:r>
              <a:rPr lang="zh-TW" altLang="en-US" sz="2800" dirty="0"/>
              <a:t>與 </a:t>
            </a:r>
            <a:r>
              <a:rPr lang="en-US" altLang="zh-TW" sz="2800" dirty="0"/>
              <a:t>b </a:t>
            </a:r>
            <a:r>
              <a:rPr lang="zh-TW" altLang="en-US" sz="2800" dirty="0"/>
              <a:t>變數內的值做交換。請判斷此程式碼是否可以成功交換，若不⾏該怎麼改？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65" y="3066666"/>
            <a:ext cx="3324515" cy="36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3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前置處理器： </a:t>
            </a:r>
            <a:r>
              <a:rPr lang="en-US" sz="4800">
                <a:solidFill>
                  <a:srgbClr val="996633"/>
                </a:solidFill>
                <a:latin typeface="Consolas"/>
                <a:ea typeface="Consolas"/>
                <a:cs typeface="Consolas"/>
                <a:sym typeface="Consolas"/>
              </a:rPr>
              <a:t>#define</a:t>
            </a: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143999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⽤來處理編譯前之動作的指令，稱為</a:t>
            </a:r>
            <a:r>
              <a:rPr lang="en-US" sz="2800">
                <a:solidFill>
                  <a:srgbClr val="FF0000"/>
                </a:solidFill>
              </a:rPr>
              <a:t>前置處理器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#define可⽤來定義</a:t>
            </a:r>
            <a:r>
              <a:rPr lang="en-US" sz="2800">
                <a:solidFill>
                  <a:srgbClr val="FF0000"/>
                </a:solidFill>
              </a:rPr>
              <a:t>巨集</a:t>
            </a:r>
            <a:r>
              <a:rPr lang="en-US" sz="2800"/>
              <a:t>，也就是以⼀個識別字，</a:t>
            </a:r>
            <a:r>
              <a:rPr lang="en-US" sz="2800">
                <a:solidFill>
                  <a:srgbClr val="0000FF"/>
                </a:solidFill>
              </a:rPr>
              <a:t>取代⼀連串動作或程式敘述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68743" y="3201975"/>
            <a:ext cx="6509676" cy="73145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7E6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#define 識別名稱 代換標記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766714" y="4464473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合法的 #define 定義：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• </a:t>
            </a:r>
            <a:r>
              <a:rPr lang="en-US" sz="2400">
                <a:solidFill>
                  <a:srgbClr val="FF2600"/>
                </a:solidFill>
                <a:latin typeface="Consolas"/>
                <a:ea typeface="Consolas"/>
                <a:cs typeface="Consolas"/>
                <a:sym typeface="Consolas"/>
              </a:rPr>
              <a:t>#define </a:t>
            </a:r>
            <a:r>
              <a:rPr lang="en-US" sz="2400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MAX </a:t>
            </a:r>
            <a:r>
              <a:rPr lang="en-US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32767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• </a:t>
            </a:r>
            <a:r>
              <a:rPr lang="en-US" sz="2400">
                <a:solidFill>
                  <a:srgbClr val="FF2600"/>
                </a:solidFill>
                <a:latin typeface="Consolas"/>
                <a:ea typeface="Consolas"/>
                <a:cs typeface="Consolas"/>
                <a:sym typeface="Consolas"/>
              </a:rPr>
              <a:t>#define </a:t>
            </a:r>
            <a:r>
              <a:rPr lang="en-US" sz="2400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IOU </a:t>
            </a:r>
            <a:r>
              <a:rPr lang="en-US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"I love you!"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515439" y="3440673"/>
            <a:ext cx="499621" cy="2760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8" name="Google Shape;158;p2"/>
          <p:cNvCxnSpPr>
            <a:endCxn id="159" idx="1"/>
          </p:cNvCxnSpPr>
          <p:nvPr/>
        </p:nvCxnSpPr>
        <p:spPr>
          <a:xfrm>
            <a:off x="5015035" y="3553907"/>
            <a:ext cx="1046400" cy="86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59" name="Google Shape;159;p2"/>
          <p:cNvSpPr txBox="1"/>
          <p:nvPr/>
        </p:nvSpPr>
        <p:spPr>
          <a:xfrm>
            <a:off x="6061435" y="4236541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這裡不可以加分號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#define 之範例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3" y="1985953"/>
            <a:ext cx="2959629" cy="192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1770" y="1965587"/>
            <a:ext cx="3000172" cy="194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6750" y="1955404"/>
            <a:ext cx="3000172" cy="195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595523" y="4723717"/>
            <a:ext cx="3721953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******Process ended with exit 0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3907233" y="4109366"/>
            <a:ext cx="3049748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mynotation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Process ended with exit 0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7056177" y="4079960"/>
            <a:ext cx="3322734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******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Process ended with exit 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利用 #define 取代簡單的函數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677332" y="5374165"/>
            <a:ext cx="3721953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Key in an integer:8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 * 8 = 64</a:t>
            </a:r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356374"/>
            <a:ext cx="4094829" cy="248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1616" y="2356374"/>
            <a:ext cx="4459715" cy="24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677332" y="1674709"/>
            <a:ext cx="9143999" cy="78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利用巨集定義函數：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1616" y="4997596"/>
            <a:ext cx="6162515" cy="519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4"/>
          <p:cNvCxnSpPr>
            <a:stCxn id="180" idx="2"/>
          </p:cNvCxnSpPr>
          <p:nvPr/>
        </p:nvCxnSpPr>
        <p:spPr>
          <a:xfrm flipH="1">
            <a:off x="8295574" y="5516922"/>
            <a:ext cx="147300" cy="569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82" name="Google Shape;182;p4"/>
          <p:cNvSpPr/>
          <p:nvPr/>
        </p:nvSpPr>
        <p:spPr>
          <a:xfrm>
            <a:off x="7281528" y="6086392"/>
            <a:ext cx="2028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不認識 </a:t>
            </a:r>
            <a:r>
              <a:rPr lang="en-US"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rPr>
              <a:t>n </a:t>
            </a:r>
            <a:r>
              <a:rPr lang="en-US"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這個變數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利用 #define 取代簡單的函數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188" name="Google Shape;188;p5"/>
          <p:cNvSpPr txBox="1">
            <a:spLocks noGrp="1"/>
          </p:cNvSpPr>
          <p:nvPr>
            <p:ph type="body" idx="1"/>
          </p:nvPr>
        </p:nvSpPr>
        <p:spPr>
          <a:xfrm>
            <a:off x="677332" y="1674709"/>
            <a:ext cx="9143999" cy="78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利用巨集定義函數 </a:t>
            </a:r>
            <a:r>
              <a:rPr lang="en-US" sz="2800" b="1"/>
              <a:t>(</a:t>
            </a:r>
            <a:r>
              <a:rPr lang="en-US" sz="2800"/>
              <a:t>有引數的版本</a:t>
            </a:r>
            <a:r>
              <a:rPr lang="en-US" sz="2800" b="1"/>
              <a:t>)</a:t>
            </a:r>
            <a:r>
              <a:rPr lang="en-US" sz="2800"/>
              <a:t>：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350527"/>
            <a:ext cx="5027315" cy="2515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5"/>
          <p:cNvCxnSpPr>
            <a:stCxn id="191" idx="3"/>
          </p:cNvCxnSpPr>
          <p:nvPr/>
        </p:nvCxnSpPr>
        <p:spPr>
          <a:xfrm>
            <a:off x="2988298" y="3025945"/>
            <a:ext cx="3082500" cy="2604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91" name="Google Shape;191;p5"/>
          <p:cNvSpPr/>
          <p:nvPr/>
        </p:nvSpPr>
        <p:spPr>
          <a:xfrm>
            <a:off x="836014" y="2846778"/>
            <a:ext cx="2152284" cy="35833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2" name="Google Shape;192;p5"/>
          <p:cNvCxnSpPr>
            <a:stCxn id="193" idx="3"/>
          </p:cNvCxnSpPr>
          <p:nvPr/>
        </p:nvCxnSpPr>
        <p:spPr>
          <a:xfrm rot="10800000" flipH="1">
            <a:off x="5704647" y="3563458"/>
            <a:ext cx="366300" cy="804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93" name="Google Shape;193;p5"/>
          <p:cNvSpPr/>
          <p:nvPr/>
        </p:nvSpPr>
        <p:spPr>
          <a:xfrm>
            <a:off x="4372636" y="4248958"/>
            <a:ext cx="1332011" cy="23820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6076620" y="3149927"/>
            <a:ext cx="34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9052"/>
                </a:solidFill>
                <a:latin typeface="Arial"/>
                <a:ea typeface="Arial"/>
                <a:cs typeface="Arial"/>
                <a:sym typeface="Arial"/>
              </a:rPr>
              <a:t>跟定義⼀個有輸入的函數⼀樣！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677332" y="5138854"/>
            <a:ext cx="3721953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Key in an integer:8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 * 8 = 64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256584"/>
            <a:ext cx="5594915" cy="25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使⽤巨集注意事項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cxnSp>
        <p:nvCxnSpPr>
          <p:cNvPr id="202" name="Google Shape;202;p6"/>
          <p:cNvCxnSpPr>
            <a:stCxn id="203" idx="2"/>
          </p:cNvCxnSpPr>
          <p:nvPr/>
        </p:nvCxnSpPr>
        <p:spPr>
          <a:xfrm>
            <a:off x="5808846" y="4487159"/>
            <a:ext cx="1214100" cy="1065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03" name="Google Shape;203;p6"/>
          <p:cNvSpPr/>
          <p:nvPr/>
        </p:nvSpPr>
        <p:spPr>
          <a:xfrm>
            <a:off x="4732704" y="4128824"/>
            <a:ext cx="2152284" cy="35833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677332" y="5138854"/>
            <a:ext cx="3721953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Key in an integer:8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9 * 9 = 17</a:t>
            </a:r>
            <a:endParaRPr/>
          </a:p>
        </p:txBody>
      </p:sp>
      <p:sp>
        <p:nvSpPr>
          <p:cNvPr id="205" name="Google Shape;205;p6"/>
          <p:cNvSpPr/>
          <p:nvPr/>
        </p:nvSpPr>
        <p:spPr>
          <a:xfrm>
            <a:off x="6037763" y="5496192"/>
            <a:ext cx="1970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num+1*num+1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6" name="Google Shape;206;p6"/>
          <p:cNvCxnSpPr/>
          <p:nvPr/>
        </p:nvCxnSpPr>
        <p:spPr>
          <a:xfrm>
            <a:off x="6817514" y="5957857"/>
            <a:ext cx="67323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課程大綱</a:t>
            </a:r>
            <a:r>
              <a:rPr lang="en-US" altLang="zh-TW" sz="4800" dirty="0">
                <a:solidFill>
                  <a:srgbClr val="996633"/>
                </a:solidFill>
              </a:rPr>
              <a:t>Outline</a:t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endParaRPr lang="zh-TW" altLang="en-US" sz="4800" dirty="0">
              <a:solidFill>
                <a:srgbClr val="996633"/>
              </a:solidFill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77333" y="1448464"/>
            <a:ext cx="9550749" cy="5579531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函數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108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260166"/>
            <a:ext cx="5554372" cy="248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更正巨集的錯誤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cxnSp>
        <p:nvCxnSpPr>
          <p:cNvPr id="213" name="Google Shape;213;p7"/>
          <p:cNvCxnSpPr/>
          <p:nvPr/>
        </p:nvCxnSpPr>
        <p:spPr>
          <a:xfrm>
            <a:off x="3695308" y="2922309"/>
            <a:ext cx="1376313" cy="65988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14" name="Google Shape;214;p7"/>
          <p:cNvSpPr/>
          <p:nvPr/>
        </p:nvSpPr>
        <p:spPr>
          <a:xfrm>
            <a:off x="2500572" y="2722114"/>
            <a:ext cx="1194736" cy="35833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677332" y="5138854"/>
            <a:ext cx="3721953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Key in an integer:8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9 * 9 = 81</a:t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6037763" y="5496192"/>
            <a:ext cx="2355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(num+1)*(num+1)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7" name="Google Shape;217;p7"/>
          <p:cNvCxnSpPr>
            <a:stCxn id="218" idx="2"/>
          </p:cNvCxnSpPr>
          <p:nvPr/>
        </p:nvCxnSpPr>
        <p:spPr>
          <a:xfrm>
            <a:off x="5558896" y="4437412"/>
            <a:ext cx="1484400" cy="1065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18" name="Google Shape;218;p7"/>
          <p:cNvSpPr/>
          <p:nvPr/>
        </p:nvSpPr>
        <p:spPr>
          <a:xfrm>
            <a:off x="4753129" y="4079077"/>
            <a:ext cx="1611535" cy="35833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5120326" y="2887209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在各個運算元外加上括號，即可訂正錯誤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 dirty="0" err="1">
                <a:solidFill>
                  <a:srgbClr val="996633"/>
                </a:solidFill>
              </a:rPr>
              <a:t>課堂實作</a:t>
            </a:r>
            <a:r>
              <a:rPr lang="en-US" sz="4800" dirty="0" smtClean="0">
                <a:solidFill>
                  <a:srgbClr val="996633"/>
                </a:solidFill>
              </a:rPr>
              <a:t>(</a:t>
            </a:r>
            <a:r>
              <a:rPr lang="zh-TW" altLang="en-US" sz="4800" dirty="0" smtClean="0">
                <a:solidFill>
                  <a:srgbClr val="996633"/>
                </a:solidFill>
              </a:rPr>
              <a:t>三</a:t>
            </a:r>
            <a:r>
              <a:rPr lang="en-US" sz="4800" dirty="0" smtClean="0">
                <a:solidFill>
                  <a:srgbClr val="996633"/>
                </a:solidFill>
              </a:rPr>
              <a:t>)</a:t>
            </a:r>
            <a: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  <a:t/>
            </a:r>
            <a:b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endParaRPr sz="4800" dirty="0">
              <a:solidFill>
                <a:srgbClr val="996633"/>
              </a:solidFill>
            </a:endParaRPr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143999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 dirty="0" err="1"/>
              <a:t>定義⼀個計算圓面積的巨集</a:t>
            </a:r>
            <a:endParaRPr sz="2400" dirty="0"/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705577"/>
            <a:ext cx="8570710" cy="236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使⽤函數？使用巨集？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984383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在編譯前，編譯器會以</a:t>
            </a:r>
            <a:r>
              <a:rPr lang="en-US" sz="2800">
                <a:solidFill>
                  <a:srgbClr val="FF0000"/>
                </a:solidFill>
              </a:rPr>
              <a:t>巨集取代原來的敘述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巨集在編譯前已取代原來的敘述，程式不必跳到函數執⾏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以巨集撰寫函數，執⾏速度較快，但編譯後的程式碼較⼤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函數是⼀個跳躍敘述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在程式執⾏時期，碰到函數則是跳到函數的定義區去執⾏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函數的寫法執⾏速度較慢，但是執⾏檔較⼩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傳遞陣列到函數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238" name="Google Shape;238;p10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984383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solidFill>
                  <a:srgbClr val="0000FF"/>
                </a:solidFill>
              </a:rPr>
              <a:t>以⼀維陣列為引數來傳遞陣列的格式：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959316" y="2353563"/>
            <a:ext cx="7194870" cy="42829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7E6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傳回值型態 函數名稱(資料型態 陣列名稱[]);   //原型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main(viod)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資料型態 陣列名稱[個數];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函數名稱(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陣列名稱</a:t>
            </a: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傳回值型態 函數名稱(資料型態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陣列名稱[]</a:t>
            </a: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cxnSp>
        <p:nvCxnSpPr>
          <p:cNvPr id="240" name="Google Shape;240;p10"/>
          <p:cNvCxnSpPr>
            <a:stCxn id="241" idx="2"/>
          </p:cNvCxnSpPr>
          <p:nvPr/>
        </p:nvCxnSpPr>
        <p:spPr>
          <a:xfrm>
            <a:off x="6257154" y="5433925"/>
            <a:ext cx="1896900" cy="106530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41" name="Google Shape;241;p10"/>
          <p:cNvSpPr/>
          <p:nvPr/>
        </p:nvSpPr>
        <p:spPr>
          <a:xfrm>
            <a:off x="5863921" y="5075590"/>
            <a:ext cx="786465" cy="35833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8262818" y="6308757"/>
            <a:ext cx="26468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陣列大小可以省略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3" y="1580964"/>
            <a:ext cx="3040715" cy="407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0054" y="1371601"/>
            <a:ext cx="3121800" cy="54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傳遞⼀維陣列的範例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cxnSp>
        <p:nvCxnSpPr>
          <p:cNvPr id="250" name="Google Shape;250;p11"/>
          <p:cNvCxnSpPr>
            <a:stCxn id="251" idx="2"/>
          </p:cNvCxnSpPr>
          <p:nvPr/>
        </p:nvCxnSpPr>
        <p:spPr>
          <a:xfrm>
            <a:off x="2481418" y="5297864"/>
            <a:ext cx="290100" cy="565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51" name="Google Shape;251;p11"/>
          <p:cNvSpPr/>
          <p:nvPr/>
        </p:nvSpPr>
        <p:spPr>
          <a:xfrm>
            <a:off x="1244787" y="3821825"/>
            <a:ext cx="2473261" cy="147603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893502" y="5934670"/>
            <a:ext cx="324486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此段程式碼為印出陣列之內容，怎麼改成⽤副程式來展現此功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能？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5160054" y="2408983"/>
            <a:ext cx="2473261" cy="3754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 dirty="0" err="1">
                <a:solidFill>
                  <a:srgbClr val="996633"/>
                </a:solidFill>
              </a:rPr>
              <a:t>課堂實作</a:t>
            </a:r>
            <a:r>
              <a:rPr lang="en-US" sz="4800" dirty="0" smtClean="0">
                <a:solidFill>
                  <a:srgbClr val="996633"/>
                </a:solidFill>
              </a:rPr>
              <a:t>(</a:t>
            </a:r>
            <a:r>
              <a:rPr lang="zh-TW" altLang="en-US" sz="4800" dirty="0">
                <a:solidFill>
                  <a:srgbClr val="996633"/>
                </a:solidFill>
              </a:rPr>
              <a:t>四</a:t>
            </a:r>
            <a:r>
              <a:rPr lang="en-US" sz="4800" dirty="0" smtClean="0">
                <a:solidFill>
                  <a:srgbClr val="996633"/>
                </a:solidFill>
              </a:rPr>
              <a:t>)</a:t>
            </a:r>
            <a: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  <a:t/>
            </a:r>
            <a:b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endParaRPr sz="4800" dirty="0">
              <a:solidFill>
                <a:srgbClr val="996633"/>
              </a:solidFill>
            </a:endParaRPr>
          </a:p>
        </p:txBody>
      </p:sp>
      <p:sp>
        <p:nvSpPr>
          <p:cNvPr id="259" name="Google Shape;259;p12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143999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上⼀張投影片的問題改成由使⽤者輸入陣列⼤小該怎麼處理？</a:t>
            </a:r>
            <a:endParaRPr sz="2400"/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735" y="3173226"/>
            <a:ext cx="8015351" cy="24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677332" y="1680371"/>
            <a:ext cx="9143999" cy="42829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7E6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傳回值型態 函數名稱(資料型態 陣列名稱[][行的個數]);   //原型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main(viod)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資料型態 陣列名稱[列的個數][行的個數];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函數名稱(陣列名稱);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傳回值型態 函數名稱(資料型態 陣列名稱[][行的個數])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傳遞二維陣列</a:t>
            </a:r>
            <a:endParaRPr/>
          </a:p>
        </p:txBody>
      </p:sp>
      <p:cxnSp>
        <p:nvCxnSpPr>
          <p:cNvPr id="267" name="Google Shape;267;p13"/>
          <p:cNvCxnSpPr>
            <a:stCxn id="268" idx="2"/>
          </p:cNvCxnSpPr>
          <p:nvPr/>
        </p:nvCxnSpPr>
        <p:spPr>
          <a:xfrm>
            <a:off x="6628840" y="4854805"/>
            <a:ext cx="639300" cy="24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68" name="Google Shape;268;p13"/>
          <p:cNvSpPr/>
          <p:nvPr/>
        </p:nvSpPr>
        <p:spPr>
          <a:xfrm>
            <a:off x="5989613" y="4326903"/>
            <a:ext cx="1278454" cy="52790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5989613" y="1956495"/>
            <a:ext cx="1278453" cy="40020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60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0" name="Google Shape;270;p13"/>
          <p:cNvCxnSpPr>
            <a:stCxn id="269" idx="2"/>
          </p:cNvCxnSpPr>
          <p:nvPr/>
        </p:nvCxnSpPr>
        <p:spPr>
          <a:xfrm>
            <a:off x="6628839" y="2356700"/>
            <a:ext cx="639300" cy="47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71" name="Google Shape;271;p13"/>
          <p:cNvSpPr txBox="1"/>
          <p:nvPr/>
        </p:nvSpPr>
        <p:spPr>
          <a:xfrm>
            <a:off x="7268066" y="2828279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並須填入行的個數</a:t>
            </a:r>
            <a:endParaRPr/>
          </a:p>
        </p:txBody>
      </p:sp>
      <p:sp>
        <p:nvSpPr>
          <p:cNvPr id="272" name="Google Shape;272;p13"/>
          <p:cNvSpPr txBox="1"/>
          <p:nvPr/>
        </p:nvSpPr>
        <p:spPr>
          <a:xfrm>
            <a:off x="7268066" y="4915235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並須填入行的個數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59" y="86400"/>
            <a:ext cx="4743515" cy="67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4"/>
          <p:cNvSpPr txBox="1">
            <a:spLocks noGrp="1"/>
          </p:cNvSpPr>
          <p:nvPr>
            <p:ph type="title"/>
          </p:nvPr>
        </p:nvSpPr>
        <p:spPr>
          <a:xfrm>
            <a:off x="4749712" y="515332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傳遞二維陣列的範例</a:t>
            </a: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2360295" y="957254"/>
            <a:ext cx="665710" cy="3200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0" name="Google Shape;280;p14"/>
          <p:cNvCxnSpPr>
            <a:stCxn id="279" idx="2"/>
          </p:cNvCxnSpPr>
          <p:nvPr/>
        </p:nvCxnSpPr>
        <p:spPr>
          <a:xfrm>
            <a:off x="2693150" y="1277333"/>
            <a:ext cx="2849700" cy="1409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81" name="Google Shape;281;p14"/>
          <p:cNvSpPr/>
          <p:nvPr/>
        </p:nvSpPr>
        <p:spPr>
          <a:xfrm>
            <a:off x="5653326" y="2686639"/>
            <a:ext cx="29546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⼀定要給定⾏的數⽬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5653326" y="369206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那如果真的無法事先知道⾏的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數⽬怎麼辦呢？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5653326" y="4523058"/>
            <a:ext cx="26468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65C1"/>
                </a:solidFill>
                <a:latin typeface="Arial"/>
                <a:ea typeface="Arial"/>
                <a:cs typeface="Arial"/>
                <a:sym typeface="Arial"/>
              </a:rPr>
              <a:t>要靠指標的幫忙！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遞迴函數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289" name="Google Shape;289;p15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143999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solidFill>
                  <a:srgbClr val="FF0000"/>
                </a:solidFill>
              </a:rPr>
              <a:t>遞迴函數</a:t>
            </a:r>
            <a:r>
              <a:rPr lang="en-US" sz="2800"/>
              <a:t>：</a:t>
            </a:r>
            <a:r>
              <a:rPr lang="en-US" sz="2800">
                <a:solidFill>
                  <a:srgbClr val="0000FF"/>
                </a:solidFill>
              </a:rPr>
              <a:t>函數⾃己呼叫⾃己的函數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917542" y="2577934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f(n) = f(n-1)+1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917542" y="363663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f(n) = f(n-1)+1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f(1) = 0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3751110" y="2816576"/>
            <a:ext cx="32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那這個函數會停止嗎？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3751110" y="3672208"/>
            <a:ext cx="3570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65C1"/>
                </a:solidFill>
                <a:latin typeface="Arial"/>
                <a:ea typeface="Arial"/>
                <a:cs typeface="Arial"/>
                <a:sym typeface="Arial"/>
              </a:rPr>
              <a:t>需要給定起始值才會終⽌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917542" y="5048286"/>
            <a:ext cx="10374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f(5)=??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5" name="Google Shape;295;p15"/>
          <p:cNvCxnSpPr/>
          <p:nvPr/>
        </p:nvCxnSpPr>
        <p:spPr>
          <a:xfrm flipH="1">
            <a:off x="2846895" y="2993432"/>
            <a:ext cx="836070" cy="5397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15"/>
          <p:cNvCxnSpPr/>
          <p:nvPr/>
        </p:nvCxnSpPr>
        <p:spPr>
          <a:xfrm flipH="1">
            <a:off x="2915040" y="3876052"/>
            <a:ext cx="836070" cy="5397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遞迴函數範例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66" y="1537712"/>
            <a:ext cx="4784058" cy="520344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/>
          <p:nvPr/>
        </p:nvSpPr>
        <p:spPr>
          <a:xfrm>
            <a:off x="1474176" y="5321865"/>
            <a:ext cx="1551828" cy="65472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4" name="Google Shape;304;p16"/>
          <p:cNvCxnSpPr/>
          <p:nvPr/>
        </p:nvCxnSpPr>
        <p:spPr>
          <a:xfrm rot="10800000" flipH="1">
            <a:off x="3016577" y="5033913"/>
            <a:ext cx="2818615" cy="659877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05" name="Google Shape;305;p16"/>
          <p:cNvSpPr/>
          <p:nvPr/>
        </p:nvSpPr>
        <p:spPr>
          <a:xfrm>
            <a:off x="1897217" y="6147852"/>
            <a:ext cx="1939491" cy="2714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6" name="Google Shape;306;p16"/>
          <p:cNvCxnSpPr/>
          <p:nvPr/>
        </p:nvCxnSpPr>
        <p:spPr>
          <a:xfrm rot="10800000" flipH="1">
            <a:off x="3836708" y="5637976"/>
            <a:ext cx="2496939" cy="606548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07" name="Google Shape;307;p16"/>
          <p:cNvSpPr/>
          <p:nvPr/>
        </p:nvSpPr>
        <p:spPr>
          <a:xfrm>
            <a:off x="5835192" y="4717910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到達初始條件才停⽌呼叫⾃己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6436428" y="5464563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函數呼叫⾃己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函數的概念與功⽤</a:t>
            </a: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endParaRPr lang="zh-TW" altLang="en-US" sz="4800" dirty="0">
              <a:solidFill>
                <a:srgbClr val="996633"/>
              </a:solidFill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77333" y="1448464"/>
            <a:ext cx="9550749" cy="557953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函數基本上是根據</a:t>
            </a:r>
            <a:r>
              <a:rPr lang="zh-TW" altLang="en-US" sz="2800" dirty="0">
                <a:solidFill>
                  <a:srgbClr val="FF0000"/>
                </a:solidFill>
              </a:rPr>
              <a:t>輸入</a:t>
            </a:r>
            <a:r>
              <a:rPr lang="zh-TW" altLang="en-US" sz="2800" dirty="0">
                <a:solidFill>
                  <a:srgbClr val="0000FF"/>
                </a:solidFill>
              </a:rPr>
              <a:t>執行一個功能或者作用</a:t>
            </a:r>
            <a:r>
              <a:rPr lang="zh-TW" altLang="en-US" sz="2800" dirty="0"/>
              <a:t>，再將作用後的結果</a:t>
            </a:r>
            <a:r>
              <a:rPr lang="zh-TW" altLang="en-US" sz="2800" dirty="0">
                <a:solidFill>
                  <a:srgbClr val="FF0000"/>
                </a:solidFill>
              </a:rPr>
              <a:t>輸出</a:t>
            </a:r>
          </a:p>
          <a:p>
            <a:r>
              <a:rPr lang="zh-TW" altLang="en-US" sz="2800" dirty="0"/>
              <a:t>函數可以使程式的設計與維護更加容易</a:t>
            </a:r>
          </a:p>
          <a:p>
            <a:r>
              <a:rPr lang="zh-TW" altLang="en-US" sz="2800" dirty="0"/>
              <a:t>可提高程式的可讀性，函數可重複被呼叫，提⾼程式的再利用率</a:t>
            </a:r>
          </a:p>
          <a:p>
            <a:r>
              <a:rPr lang="zh-TW" altLang="en-US" sz="2800" dirty="0"/>
              <a:t>每⼀個函數有⾃己的任務，可按任務來規劃函數</a:t>
            </a:r>
          </a:p>
        </p:txBody>
      </p:sp>
    </p:spTree>
    <p:extLst>
      <p:ext uri="{BB962C8B-B14F-4D97-AF65-F5344CB8AC3E}">
        <p14:creationId xmlns:p14="http://schemas.microsoft.com/office/powerpoint/2010/main" val="410937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6814" y="2957000"/>
            <a:ext cx="3770486" cy="61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280" y="3293551"/>
            <a:ext cx="3283972" cy="85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333" y="4992950"/>
            <a:ext cx="3405600" cy="88590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將階層化成遞迴函數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>
                <a:solidFill>
                  <a:srgbClr val="FF0000"/>
                </a:solidFill>
              </a:rPr>
              <a:t>先把遞迴式整理出來！</a:t>
            </a:r>
            <a:br>
              <a:rPr lang="en-US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1766407" y="3403076"/>
            <a:ext cx="1551828" cy="42907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8" name="Google Shape;318;p17"/>
          <p:cNvCxnSpPr/>
          <p:nvPr/>
        </p:nvCxnSpPr>
        <p:spPr>
          <a:xfrm rot="10800000" flipH="1">
            <a:off x="3318235" y="3174850"/>
            <a:ext cx="2036190" cy="408358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19" name="Google Shape;319;p17"/>
          <p:cNvSpPr/>
          <p:nvPr/>
        </p:nvSpPr>
        <p:spPr>
          <a:xfrm>
            <a:off x="5354425" y="2945154"/>
            <a:ext cx="2253006" cy="45792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0" name="Google Shape;320;p17"/>
          <p:cNvCxnSpPr/>
          <p:nvPr/>
        </p:nvCxnSpPr>
        <p:spPr>
          <a:xfrm flipH="1">
            <a:off x="2696066" y="3440832"/>
            <a:ext cx="5731497" cy="150988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21" name="Google Shape;321;p17"/>
          <p:cNvSpPr/>
          <p:nvPr/>
        </p:nvSpPr>
        <p:spPr>
          <a:xfrm>
            <a:off x="7679820" y="2919243"/>
            <a:ext cx="1517480" cy="4838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1632525" y="4974782"/>
            <a:ext cx="1685709" cy="53037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遞迴-階層函數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62" y="1697914"/>
            <a:ext cx="3811029" cy="346217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 txBox="1"/>
          <p:nvPr/>
        </p:nvSpPr>
        <p:spPr>
          <a:xfrm>
            <a:off x="806262" y="5383951"/>
            <a:ext cx="3721953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fac(5) = 120</a:t>
            </a:r>
            <a:endParaRPr/>
          </a:p>
        </p:txBody>
      </p:sp>
      <p:pic>
        <p:nvPicPr>
          <p:cNvPr id="330" name="Google Shape;33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9332" y="1556416"/>
            <a:ext cx="4986772" cy="448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Fibonacci 數列</a:t>
            </a:r>
            <a:endParaRPr/>
          </a:p>
        </p:txBody>
      </p:sp>
      <p:pic>
        <p:nvPicPr>
          <p:cNvPr id="336" name="Google Shape;3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248" y="2001948"/>
            <a:ext cx="5255041" cy="94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248" y="2942203"/>
            <a:ext cx="7581515" cy="75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248" y="3835644"/>
            <a:ext cx="4581343" cy="286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9713" y="3882458"/>
            <a:ext cx="4047095" cy="271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Fibonacci 數列</a:t>
            </a:r>
            <a:endParaRPr/>
          </a:p>
        </p:txBody>
      </p:sp>
      <p:pic>
        <p:nvPicPr>
          <p:cNvPr id="345" name="Google Shape;3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3" y="1482064"/>
            <a:ext cx="5270572" cy="521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 dirty="0" err="1">
                <a:solidFill>
                  <a:srgbClr val="996633"/>
                </a:solidFill>
              </a:rPr>
              <a:t>課堂實作</a:t>
            </a:r>
            <a:r>
              <a:rPr lang="en-US" sz="4800" dirty="0" smtClean="0">
                <a:solidFill>
                  <a:srgbClr val="996633"/>
                </a:solidFill>
              </a:rPr>
              <a:t>(</a:t>
            </a:r>
            <a:r>
              <a:rPr lang="zh-TW" altLang="en-US" sz="4800" dirty="0" smtClean="0">
                <a:solidFill>
                  <a:srgbClr val="996633"/>
                </a:solidFill>
              </a:rPr>
              <a:t>五</a:t>
            </a:r>
            <a:r>
              <a:rPr lang="en-US" sz="4800" dirty="0" smtClean="0">
                <a:solidFill>
                  <a:srgbClr val="996633"/>
                </a:solidFill>
              </a:rPr>
              <a:t>)</a:t>
            </a:r>
            <a: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  <a:t/>
            </a:r>
            <a:b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endParaRPr sz="4800" dirty="0">
              <a:solidFill>
                <a:srgbClr val="996633"/>
              </a:solidFill>
            </a:endParaRPr>
          </a:p>
        </p:txBody>
      </p:sp>
      <p:sp>
        <p:nvSpPr>
          <p:cNvPr id="351" name="Google Shape;351;p21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143999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費氏數列，它最基本的特性是的每一項係數為前兩項之和，也就是 1 1 2 3 5 8 13 21 34 55 ...... 。</a:t>
            </a:r>
            <a:endParaRPr sz="2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用遞迴實作，請輸入一個整數，決定顯示出多少項的費氏數列。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註: F(n) = F(n-1) + F(n-2)</a:t>
            </a:r>
            <a:endParaRPr/>
          </a:p>
        </p:txBody>
      </p:sp>
      <p:pic>
        <p:nvPicPr>
          <p:cNvPr id="352" name="Google Shape;35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572" y="4464473"/>
            <a:ext cx="7666625" cy="205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>
                <a:solidFill>
                  <a:srgbClr val="996633"/>
                </a:solidFill>
              </a:rPr>
              <a:t>遞迴-次方函數</a:t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r>
              <a:rPr lang="en-US" sz="4800">
                <a:solidFill>
                  <a:srgbClr val="996633"/>
                </a:solidFill>
              </a:rPr>
              <a:t/>
            </a:r>
            <a:br>
              <a:rPr lang="en-US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775080" y="1839740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⼀樣先把遞迴式整理出來！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9" name="Google Shape;35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973" y="2688316"/>
            <a:ext cx="6965849" cy="324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en-US" sz="4800" dirty="0" err="1">
                <a:solidFill>
                  <a:srgbClr val="996633"/>
                </a:solidFill>
              </a:rPr>
              <a:t>課堂實作</a:t>
            </a:r>
            <a:r>
              <a:rPr lang="en-US" sz="4800" dirty="0" smtClean="0">
                <a:solidFill>
                  <a:srgbClr val="996633"/>
                </a:solidFill>
              </a:rPr>
              <a:t>(</a:t>
            </a:r>
            <a:r>
              <a:rPr lang="zh-TW" altLang="en-US" sz="4800" dirty="0" smtClean="0">
                <a:solidFill>
                  <a:srgbClr val="996633"/>
                </a:solidFill>
              </a:rPr>
              <a:t>六</a:t>
            </a:r>
            <a:r>
              <a:rPr lang="en-US" sz="4800" dirty="0" smtClean="0">
                <a:solidFill>
                  <a:srgbClr val="996633"/>
                </a:solidFill>
              </a:rPr>
              <a:t>)</a:t>
            </a:r>
            <a: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  <a:t/>
            </a:r>
            <a:br>
              <a:rPr lang="en-US" sz="4800" dirty="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r>
              <a:rPr lang="en-US" sz="4800" dirty="0">
                <a:solidFill>
                  <a:srgbClr val="996633"/>
                </a:solidFill>
              </a:rPr>
              <a:t/>
            </a:r>
            <a:br>
              <a:rPr lang="en-US" sz="4800" dirty="0">
                <a:solidFill>
                  <a:srgbClr val="996633"/>
                </a:solidFill>
              </a:rPr>
            </a:br>
            <a:endParaRPr sz="4800" dirty="0">
              <a:solidFill>
                <a:srgbClr val="996633"/>
              </a:solidFill>
            </a:endParaRPr>
          </a:p>
        </p:txBody>
      </p:sp>
      <p:sp>
        <p:nvSpPr>
          <p:cNvPr id="365" name="Google Shape;365;p23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9143999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用遞迴實作次方函數</a:t>
            </a:r>
            <a:endParaRPr sz="2400"/>
          </a:p>
        </p:txBody>
      </p:sp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 l="449" t="3977" r="-1" b="2489"/>
          <a:stretch/>
        </p:blipFill>
        <p:spPr>
          <a:xfrm>
            <a:off x="788894" y="2762821"/>
            <a:ext cx="8332213" cy="242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TW" altLang="en-US" sz="4800" dirty="0">
                <a:solidFill>
                  <a:srgbClr val="996633"/>
                </a:solidFill>
              </a:rPr>
              <a:t>語⾔的函數</a:t>
            </a: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endParaRPr lang="zh-TW" altLang="en-US" sz="4800" dirty="0">
              <a:solidFill>
                <a:srgbClr val="996633"/>
              </a:solidFill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77333" y="1448464"/>
            <a:ext cx="9550749" cy="557953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Top-down design </a:t>
            </a:r>
            <a:r>
              <a:rPr lang="zh-TW" altLang="en-US" sz="2800" dirty="0"/>
              <a:t>的目的是要達到逐步單純化</a:t>
            </a:r>
          </a:p>
          <a:p>
            <a:pPr lvl="1"/>
            <a:r>
              <a:rPr lang="zh-TW" altLang="en-US" sz="2600" dirty="0"/>
              <a:t>將⼤問題細分成小問題</a:t>
            </a:r>
          </a:p>
          <a:p>
            <a:pPr lvl="1"/>
            <a:r>
              <a:rPr lang="zh-TW" altLang="en-US" sz="2600" dirty="0"/>
              <a:t>將解決這些⼩問題的方法，撰寫成較⼩的程式區塊</a:t>
            </a:r>
          </a:p>
          <a:p>
            <a:r>
              <a:rPr lang="en-US" altLang="zh-TW" sz="2800" dirty="0"/>
              <a:t>C </a:t>
            </a:r>
            <a:r>
              <a:rPr lang="zh-TW" altLang="en-US" sz="2800" dirty="0"/>
              <a:t>語⾔的函數</a:t>
            </a:r>
          </a:p>
          <a:p>
            <a:pPr lvl="1"/>
            <a:r>
              <a:rPr lang="zh-TW" altLang="en-US" sz="2600" dirty="0"/>
              <a:t>如賦予程式區塊⼀個名字</a:t>
            </a:r>
          </a:p>
          <a:p>
            <a:pPr lvl="1"/>
            <a:r>
              <a:rPr lang="zh-TW" altLang="en-US" sz="2600" dirty="0"/>
              <a:t>並且指定它的輸出與輸入</a:t>
            </a:r>
          </a:p>
          <a:p>
            <a:pPr lvl="1"/>
            <a:r>
              <a:rPr lang="zh-TW" altLang="en-US" sz="2600" dirty="0"/>
              <a:t>則此程式區塊就是⼀個 </a:t>
            </a:r>
            <a:r>
              <a:rPr lang="en-US" altLang="zh-TW" sz="2600" dirty="0"/>
              <a:t>C </a:t>
            </a:r>
            <a:r>
              <a:rPr lang="zh-TW" altLang="en-US" sz="2600" dirty="0"/>
              <a:t>語⾔的函數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670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60" y="1619523"/>
            <a:ext cx="3446143" cy="5020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524928" y="422744"/>
                <a:ext cx="9143999" cy="762001"/>
              </a:xfrm>
            </p:spPr>
            <p:txBody>
              <a:bodyPr>
                <a:noAutofit/>
              </a:bodyPr>
              <a:lstStyle/>
              <a:p>
                <a:r>
                  <a:rPr lang="zh-TW" altLang="en-US" sz="4800" dirty="0">
                    <a:solidFill>
                      <a:srgbClr val="996633"/>
                    </a:solidFill>
                  </a:rPr>
                  <a:t>練習</a:t>
                </a:r>
                <a:r>
                  <a:rPr lang="en-US" altLang="zh-TW" sz="4800" dirty="0">
                    <a:solidFill>
                      <a:srgbClr val="996633"/>
                    </a:solidFill>
                  </a:rPr>
                  <a:t>: </a:t>
                </a:r>
                <a:r>
                  <a:rPr lang="zh-TW" altLang="en-US" sz="4800" dirty="0">
                    <a:solidFill>
                      <a:srgbClr val="996633"/>
                    </a:solidFill>
                  </a:rPr>
                  <a:t>次方函數 </a:t>
                </a:r>
                <a:r>
                  <a:rPr lang="en-US" altLang="zh-TW" sz="4800" dirty="0" err="1">
                    <a:solidFill>
                      <a:srgbClr val="996633"/>
                    </a:solidFill>
                  </a:rPr>
                  <a:t>mypow</a:t>
                </a:r>
                <a:r>
                  <a:rPr lang="en-US" altLang="zh-TW" sz="4800" dirty="0">
                    <a:solidFill>
                      <a:srgbClr val="996633"/>
                    </a:solidFill>
                  </a:rPr>
                  <a:t>(</a:t>
                </a:r>
                <a:r>
                  <a:rPr lang="en-US" altLang="zh-TW" sz="4800" dirty="0" err="1">
                    <a:solidFill>
                      <a:srgbClr val="996633"/>
                    </a:solidFill>
                  </a:rPr>
                  <a:t>x,n</a:t>
                </a:r>
                <a:r>
                  <a:rPr lang="en-US" altLang="zh-TW" sz="4800" dirty="0">
                    <a:solidFill>
                      <a:srgbClr val="996633"/>
                    </a:solidFill>
                  </a:rPr>
                  <a:t>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8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8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8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4800" dirty="0">
                    <a:solidFill>
                      <a:srgbClr val="996633"/>
                    </a:solidFill>
                  </a:rPr>
                  <a:t/>
                </a:r>
                <a:br>
                  <a:rPr lang="en-US" altLang="zh-TW" sz="4800" dirty="0">
                    <a:solidFill>
                      <a:srgbClr val="996633"/>
                    </a:solidFill>
                  </a:rPr>
                </a:br>
                <a:r>
                  <a:rPr lang="en-US" altLang="zh-TW" sz="4800" dirty="0">
                    <a:solidFill>
                      <a:srgbClr val="996633"/>
                    </a:solidFill>
                  </a:rPr>
                  <a:t/>
                </a:r>
                <a:br>
                  <a:rPr lang="en-US" altLang="zh-TW" sz="4800" dirty="0">
                    <a:solidFill>
                      <a:srgbClr val="996633"/>
                    </a:solidFill>
                  </a:rPr>
                </a:br>
                <a:endParaRPr lang="zh-TW" altLang="en-US" sz="4800" dirty="0">
                  <a:solidFill>
                    <a:srgbClr val="996633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928" y="422744"/>
                <a:ext cx="9143999" cy="762001"/>
              </a:xfrm>
              <a:blipFill rotWithShape="0">
                <a:blip r:embed="rId3"/>
                <a:stretch>
                  <a:fillRect l="-3000" t="-18400" b="-504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337560" y="1553700"/>
            <a:ext cx="620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函數使用前需要宣告，多個引數的話，⽤逗點隔開，此函數有兩個引數。</a:t>
            </a:r>
            <a:endParaRPr lang="zh-TW" altLang="en-US" sz="2000" b="1" dirty="0"/>
          </a:p>
        </p:txBody>
      </p:sp>
      <p:sp>
        <p:nvSpPr>
          <p:cNvPr id="11" name="圓角矩形 10"/>
          <p:cNvSpPr/>
          <p:nvPr/>
        </p:nvSpPr>
        <p:spPr>
          <a:xfrm>
            <a:off x="1159497" y="3278858"/>
            <a:ext cx="1748240" cy="312431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552425" y="4988909"/>
            <a:ext cx="3542745" cy="1699114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12" idx="3"/>
          </p:cNvCxnSpPr>
          <p:nvPr/>
        </p:nvCxnSpPr>
        <p:spPr>
          <a:xfrm flipV="1">
            <a:off x="2716966" y="1937181"/>
            <a:ext cx="1641797" cy="39163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9" idx="3"/>
          </p:cNvCxnSpPr>
          <p:nvPr/>
        </p:nvCxnSpPr>
        <p:spPr>
          <a:xfrm flipV="1">
            <a:off x="4095170" y="5318436"/>
            <a:ext cx="693951" cy="52003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744335" y="2146560"/>
            <a:ext cx="1972631" cy="364502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093539" y="3864870"/>
            <a:ext cx="1814197" cy="312431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2979306" y="3266349"/>
            <a:ext cx="3138020" cy="772512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1" idx="3"/>
          </p:cNvCxnSpPr>
          <p:nvPr/>
        </p:nvCxnSpPr>
        <p:spPr>
          <a:xfrm flipV="1">
            <a:off x="2907737" y="3102900"/>
            <a:ext cx="3224657" cy="332174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4789121" y="4988909"/>
            <a:ext cx="6273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定義函數內容，其內容會⽤到宣告之兩個引數。此函數為利用 </a:t>
            </a:r>
            <a:r>
              <a:rPr lang="en-US" altLang="zh-TW" sz="2000" dirty="0"/>
              <a:t>for loop </a:t>
            </a:r>
            <a:r>
              <a:rPr lang="zh-TW" altLang="en-US" sz="2000" dirty="0"/>
              <a:t>計算次方數</a:t>
            </a:r>
          </a:p>
        </p:txBody>
      </p:sp>
      <p:sp>
        <p:nvSpPr>
          <p:cNvPr id="55" name="矩形 54"/>
          <p:cNvSpPr/>
          <p:nvPr/>
        </p:nvSpPr>
        <p:spPr>
          <a:xfrm>
            <a:off x="6203964" y="2930176"/>
            <a:ext cx="2730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呼叫 </a:t>
            </a:r>
            <a:r>
              <a:rPr lang="en-US" altLang="zh-TW" sz="2000" dirty="0" err="1"/>
              <a:t>mypow</a:t>
            </a:r>
            <a:r>
              <a:rPr lang="en-US" altLang="zh-TW" sz="2000" dirty="0"/>
              <a:t> </a:t>
            </a:r>
            <a:r>
              <a:rPr lang="zh-TW" altLang="en-US" sz="2000" dirty="0"/>
              <a:t>這個函數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88198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9" y="1553700"/>
            <a:ext cx="3486686" cy="50506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28" y="422744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同時使⽤多個函數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358763" y="1725818"/>
            <a:ext cx="620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宣告多個函數</a:t>
            </a:r>
            <a:r>
              <a:rPr lang="en-US" altLang="zh-TW" sz="2000" dirty="0"/>
              <a:t>(</a:t>
            </a:r>
            <a:r>
              <a:rPr lang="zh-TW" altLang="en-US" sz="2000" dirty="0"/>
              <a:t>名字及輸出與輸入之型態</a:t>
            </a:r>
            <a:r>
              <a:rPr lang="en-US" altLang="zh-TW" sz="2000" dirty="0"/>
              <a:t>)</a:t>
            </a:r>
            <a:endParaRPr lang="zh-TW" altLang="en-US" sz="2000" b="1" dirty="0"/>
          </a:p>
        </p:txBody>
      </p:sp>
      <p:sp>
        <p:nvSpPr>
          <p:cNvPr id="19" name="圓角矩形 18"/>
          <p:cNvSpPr/>
          <p:nvPr/>
        </p:nvSpPr>
        <p:spPr>
          <a:xfrm>
            <a:off x="552425" y="3657600"/>
            <a:ext cx="3542745" cy="3030423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12" idx="3"/>
          </p:cNvCxnSpPr>
          <p:nvPr/>
        </p:nvCxnSpPr>
        <p:spPr>
          <a:xfrm flipV="1">
            <a:off x="2716966" y="1937181"/>
            <a:ext cx="1641797" cy="39163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9" idx="3"/>
          </p:cNvCxnSpPr>
          <p:nvPr/>
        </p:nvCxnSpPr>
        <p:spPr>
          <a:xfrm>
            <a:off x="4095170" y="5172812"/>
            <a:ext cx="693951" cy="145624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744335" y="2146560"/>
            <a:ext cx="1972631" cy="364502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93706" y="5118381"/>
            <a:ext cx="6273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函數定義區</a:t>
            </a:r>
          </a:p>
        </p:txBody>
      </p:sp>
    </p:spTree>
    <p:extLst>
      <p:ext uri="{BB962C8B-B14F-4D97-AF65-F5344CB8AC3E}">
        <p14:creationId xmlns:p14="http://schemas.microsoft.com/office/powerpoint/2010/main" val="294055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課堂實作</a:t>
            </a:r>
            <a:r>
              <a:rPr lang="en-US" altLang="zh-TW" sz="4800" dirty="0" smtClean="0">
                <a:solidFill>
                  <a:srgbClr val="996633"/>
                </a:solidFill>
              </a:rPr>
              <a:t>(</a:t>
            </a:r>
            <a:r>
              <a:rPr lang="zh-TW" altLang="en-US" sz="4800" dirty="0" smtClean="0">
                <a:solidFill>
                  <a:srgbClr val="996633"/>
                </a:solidFill>
              </a:rPr>
              <a:t>一</a:t>
            </a:r>
            <a:r>
              <a:rPr lang="en-US" altLang="zh-TW" sz="4800" dirty="0" smtClean="0">
                <a:solidFill>
                  <a:srgbClr val="996633"/>
                </a:solidFill>
              </a:rPr>
              <a:t>)</a:t>
            </a:r>
            <a:r>
              <a:rPr lang="en-US" altLang="zh-TW" sz="4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endParaRPr lang="zh-TW" altLang="en-US" sz="4800" dirty="0">
              <a:solidFill>
                <a:srgbClr val="996633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2" y="1674708"/>
            <a:ext cx="9143999" cy="557953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寫兩個函數，一個為求最⼤公因數，⼀個為求最小公倍數。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816106-7CBB-4848-BB6A-6064DFFA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87" y="2865220"/>
            <a:ext cx="8409847" cy="28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變數的分類</a:t>
            </a: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r>
              <a:rPr lang="en-US" altLang="zh-TW" sz="4800" dirty="0">
                <a:solidFill>
                  <a:srgbClr val="996633"/>
                </a:solidFill>
              </a:rPr>
              <a:t/>
            </a:r>
            <a:br>
              <a:rPr lang="en-US" altLang="zh-TW" sz="4800" dirty="0">
                <a:solidFill>
                  <a:srgbClr val="996633"/>
                </a:solidFill>
              </a:rPr>
            </a:br>
            <a:endParaRPr lang="zh-TW" altLang="en-US" sz="4800" dirty="0">
              <a:solidFill>
                <a:srgbClr val="996633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2" y="1674708"/>
            <a:ext cx="10859912" cy="5579531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變數種類可概分為</a:t>
            </a:r>
          </a:p>
          <a:p>
            <a:pPr lvl="1"/>
            <a:r>
              <a:rPr lang="zh-TW" altLang="en-US" sz="3200" dirty="0"/>
              <a:t>區域變數</a:t>
            </a:r>
            <a:r>
              <a:rPr lang="en-US" altLang="zh-TW" sz="3200" b="1" dirty="0"/>
              <a:t>(local variable)</a:t>
            </a:r>
          </a:p>
          <a:p>
            <a:pPr lvl="1"/>
            <a:r>
              <a:rPr lang="zh-TW" altLang="en-US" sz="3200" dirty="0">
                <a:solidFill>
                  <a:srgbClr val="0000FF"/>
                </a:solidFill>
              </a:rPr>
              <a:t>區域變數的生命週期只在於主控權在函數⼿上</a:t>
            </a:r>
          </a:p>
          <a:p>
            <a:pPr lvl="1"/>
            <a:r>
              <a:rPr lang="zh-TW" altLang="en-US" sz="3200" dirty="0"/>
              <a:t>全域變數</a:t>
            </a:r>
            <a:r>
              <a:rPr lang="en-US" altLang="zh-TW" sz="3200" b="1" dirty="0"/>
              <a:t>(global variable)</a:t>
            </a:r>
          </a:p>
          <a:p>
            <a:pPr lvl="1"/>
            <a:r>
              <a:rPr lang="zh-TW" altLang="en-US" sz="3200" dirty="0">
                <a:solidFill>
                  <a:srgbClr val="0000FF"/>
                </a:solidFill>
              </a:rPr>
              <a:t>所有的函數模組皆可使⽤全域變數</a:t>
            </a:r>
          </a:p>
          <a:p>
            <a:pPr lvl="1"/>
            <a:r>
              <a:rPr lang="zh-TW" altLang="en-US" sz="3200" dirty="0"/>
              <a:t>靜態變數</a:t>
            </a:r>
            <a:r>
              <a:rPr lang="en-US" altLang="zh-TW" sz="3200" b="1" dirty="0"/>
              <a:t>(static variable)</a:t>
            </a:r>
          </a:p>
          <a:p>
            <a:pPr lvl="1"/>
            <a:r>
              <a:rPr lang="zh-TW" altLang="en-US" sz="3200" dirty="0">
                <a:solidFill>
                  <a:srgbClr val="0000FF"/>
                </a:solidFill>
              </a:rPr>
              <a:t>函數執⾏完時，函數內的靜態變數之值不會消失，⽽會保留在函數內</a:t>
            </a:r>
          </a:p>
        </p:txBody>
      </p:sp>
    </p:spTree>
    <p:extLst>
      <p:ext uri="{BB962C8B-B14F-4D97-AF65-F5344CB8AC3E}">
        <p14:creationId xmlns:p14="http://schemas.microsoft.com/office/powerpoint/2010/main" val="23713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5" y="1908102"/>
            <a:ext cx="4297543" cy="34825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28" y="422744"/>
            <a:ext cx="9143999" cy="762001"/>
          </a:xfrm>
        </p:spPr>
        <p:txBody>
          <a:bodyPr>
            <a:noAutofit/>
          </a:bodyPr>
          <a:lstStyle/>
          <a:p>
            <a:r>
              <a:rPr lang="zh-TW" altLang="en-US" sz="4800" dirty="0">
                <a:solidFill>
                  <a:srgbClr val="996633"/>
                </a:solidFill>
              </a:rPr>
              <a:t>先來看⼀個例子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283349" y="2354566"/>
            <a:ext cx="620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主程式區域變數 </a:t>
            </a:r>
            <a:r>
              <a:rPr lang="en-US" altLang="zh-TW" sz="2000" b="1" dirty="0"/>
              <a:t>a </a:t>
            </a:r>
            <a:r>
              <a:rPr lang="zh-TW" altLang="en-US" sz="2000" dirty="0"/>
              <a:t>的活動空間</a:t>
            </a:r>
            <a:endParaRPr lang="zh-TW" altLang="en-US" sz="2000" b="1" dirty="0"/>
          </a:p>
        </p:txBody>
      </p:sp>
      <p:sp>
        <p:nvSpPr>
          <p:cNvPr id="19" name="圓角矩形 18"/>
          <p:cNvSpPr/>
          <p:nvPr/>
        </p:nvSpPr>
        <p:spPr>
          <a:xfrm>
            <a:off x="552425" y="4468305"/>
            <a:ext cx="4245818" cy="1050186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12" idx="3"/>
          </p:cNvCxnSpPr>
          <p:nvPr/>
        </p:nvCxnSpPr>
        <p:spPr>
          <a:xfrm flipV="1">
            <a:off x="3431357" y="2618547"/>
            <a:ext cx="851992" cy="965642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9" idx="3"/>
          </p:cNvCxnSpPr>
          <p:nvPr/>
        </p:nvCxnSpPr>
        <p:spPr>
          <a:xfrm>
            <a:off x="4798243" y="4993398"/>
            <a:ext cx="603316" cy="181917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524928" y="2827925"/>
            <a:ext cx="2906429" cy="1512528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491564" y="4990529"/>
            <a:ext cx="6273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副程式區域變數 </a:t>
            </a:r>
            <a:r>
              <a:rPr lang="en-US" altLang="zh-TW" sz="2000" b="1" dirty="0"/>
              <a:t>a </a:t>
            </a:r>
            <a:r>
              <a:rPr lang="zh-TW" altLang="en-US" sz="2000" dirty="0"/>
              <a:t>的活動空間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6146276" y="2358641"/>
            <a:ext cx="311085" cy="396036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7367626" y="5025689"/>
            <a:ext cx="311085" cy="396036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/>
          <p:cNvCxnSpPr>
            <a:stCxn id="17" idx="2"/>
          </p:cNvCxnSpPr>
          <p:nvPr/>
        </p:nvCxnSpPr>
        <p:spPr>
          <a:xfrm>
            <a:off x="6301819" y="2754677"/>
            <a:ext cx="419492" cy="446463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8" idx="0"/>
          </p:cNvCxnSpPr>
          <p:nvPr/>
        </p:nvCxnSpPr>
        <p:spPr>
          <a:xfrm flipH="1" flipV="1">
            <a:off x="7274195" y="4091233"/>
            <a:ext cx="248974" cy="934456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146276" y="3449315"/>
            <a:ext cx="620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同樣名字但不同人</a:t>
            </a:r>
            <a:endParaRPr lang="zh-TW" altLang="en-US" sz="2000" b="1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790823" y="1176249"/>
            <a:ext cx="315360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300 (inside </a:t>
            </a:r>
            <a:r>
              <a:rPr lang="en-US" altLang="zh-TW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myfun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</a:rPr>
              <a:t>a is 100</a:t>
            </a:r>
          </a:p>
        </p:txBody>
      </p:sp>
    </p:spTree>
    <p:extLst>
      <p:ext uri="{BB962C8B-B14F-4D97-AF65-F5344CB8AC3E}">
        <p14:creationId xmlns:p14="http://schemas.microsoft.com/office/powerpoint/2010/main" val="349666528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紫蘿蘭色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1036</Words>
  <Application>Microsoft Office PowerPoint</Application>
  <PresentationFormat>寬螢幕</PresentationFormat>
  <Paragraphs>191</Paragraphs>
  <Slides>36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3" baseType="lpstr">
      <vt:lpstr>Arial</vt:lpstr>
      <vt:lpstr>PingFangTC-Light</vt:lpstr>
      <vt:lpstr>DFKai-SB</vt:lpstr>
      <vt:lpstr>Helvetica Neue Light</vt:lpstr>
      <vt:lpstr>DFKai-SB</vt:lpstr>
      <vt:lpstr>Trebuchet MS</vt:lpstr>
      <vt:lpstr>Helvetica-Bold</vt:lpstr>
      <vt:lpstr>新細明體</vt:lpstr>
      <vt:lpstr>Noto Sans Symbols</vt:lpstr>
      <vt:lpstr>Helvetica-Light</vt:lpstr>
      <vt:lpstr>Gill Sans</vt:lpstr>
      <vt:lpstr>Times New Roman</vt:lpstr>
      <vt:lpstr>Calibri</vt:lpstr>
      <vt:lpstr>Consolas</vt:lpstr>
      <vt:lpstr>Cambria Math</vt:lpstr>
      <vt:lpstr>PingFangTC-Semibold</vt:lpstr>
      <vt:lpstr>多面向</vt:lpstr>
      <vt:lpstr>PowerPoint 簡報</vt:lpstr>
      <vt:lpstr>課程大綱Outline   </vt:lpstr>
      <vt:lpstr>函數的概念與功⽤   </vt:lpstr>
      <vt:lpstr>C 語⾔的函數   </vt:lpstr>
      <vt:lpstr>練習: 次方函數 mypow(x,n): x^n  </vt:lpstr>
      <vt:lpstr>同時使⽤多個函數</vt:lpstr>
      <vt:lpstr>課堂實作(一)   </vt:lpstr>
      <vt:lpstr>變數的分類   </vt:lpstr>
      <vt:lpstr>先來看⼀個例子</vt:lpstr>
      <vt:lpstr>這兩個程式有⼀樣嗎？</vt:lpstr>
      <vt:lpstr>全域變數(廣域變數)之範例</vt:lpstr>
      <vt:lpstr>全域變數(廣域變數)之範例</vt:lpstr>
      <vt:lpstr>靜態變數</vt:lpstr>
      <vt:lpstr>課堂實作(二)   </vt:lpstr>
      <vt:lpstr>前置處理器： #define  </vt:lpstr>
      <vt:lpstr>#define 之範例  </vt:lpstr>
      <vt:lpstr>利用 #define 取代簡單的函數  </vt:lpstr>
      <vt:lpstr>利用 #define 取代簡單的函數  </vt:lpstr>
      <vt:lpstr>使⽤巨集注意事項  </vt:lpstr>
      <vt:lpstr>更正巨集的錯誤  </vt:lpstr>
      <vt:lpstr>課堂實作(三)   </vt:lpstr>
      <vt:lpstr>使⽤函數？使用巨集？   </vt:lpstr>
      <vt:lpstr>傳遞陣列到函數   </vt:lpstr>
      <vt:lpstr>傳遞⼀維陣列的範例   </vt:lpstr>
      <vt:lpstr>課堂實作(四)   </vt:lpstr>
      <vt:lpstr>傳遞二維陣列</vt:lpstr>
      <vt:lpstr>傳遞二維陣列的範例</vt:lpstr>
      <vt:lpstr>遞迴函數   </vt:lpstr>
      <vt:lpstr>遞迴函數範例   </vt:lpstr>
      <vt:lpstr>將階層化成遞迴函數  先把遞迴式整理出來！ </vt:lpstr>
      <vt:lpstr>遞迴-階層函數</vt:lpstr>
      <vt:lpstr>Fibonacci 數列</vt:lpstr>
      <vt:lpstr>Fibonacci 數列</vt:lpstr>
      <vt:lpstr>課堂實作(五)   </vt:lpstr>
      <vt:lpstr>遞迴-次方函數   </vt:lpstr>
      <vt:lpstr>課堂實作(六)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bbs</dc:creator>
  <cp:lastModifiedBy>承翰 楊</cp:lastModifiedBy>
  <cp:revision>2</cp:revision>
  <dcterms:created xsi:type="dcterms:W3CDTF">2016-09-28T07:16:25Z</dcterms:created>
  <dcterms:modified xsi:type="dcterms:W3CDTF">2022-11-16T07:00:00Z</dcterms:modified>
</cp:coreProperties>
</file>